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913"/>
    <a:srgbClr val="FC1435"/>
    <a:srgbClr val="DC345C"/>
    <a:srgbClr val="A83DD3"/>
    <a:srgbClr val="E45275"/>
    <a:srgbClr val="E10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Благотворительный акции\s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Неделя открытых дверей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08.04.-12.04.2019 г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771800" y="0"/>
            <a:ext cx="3888432" cy="40466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 «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Дельфин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6"/>
          <p:cNvSpPr txBox="1">
            <a:spLocks/>
          </p:cNvSpPr>
          <p:nvPr/>
        </p:nvSpPr>
        <p:spPr>
          <a:xfrm>
            <a:off x="2627784" y="6525344"/>
            <a:ext cx="3888432" cy="4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2019 г.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413" y="-218036"/>
            <a:ext cx="1071764" cy="1100784"/>
          </a:xfrm>
          <a:prstGeom prst="ellipse">
            <a:avLst/>
          </a:prstGeom>
          <a:noFill/>
          <a:ln w="63500" algn="in">
            <a:solidFill>
              <a:srgbClr val="F2F2F2"/>
            </a:solidFill>
            <a:round/>
            <a:headEnd/>
            <a:tailEnd/>
          </a:ln>
          <a:effectLst>
            <a:outerShdw dist="99190" dir="3011666" algn="ctr" rotWithShape="0">
              <a:srgbClr val="B2B2B2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15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Благотворительный акции\s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699792" y="30081"/>
            <a:ext cx="4102224" cy="93610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Программа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278904"/>
              </p:ext>
            </p:extLst>
          </p:nvPr>
        </p:nvGraphicFramePr>
        <p:xfrm>
          <a:off x="1979712" y="800273"/>
          <a:ext cx="6016079" cy="6145217"/>
        </p:xfrm>
        <a:graphic>
          <a:graphicData uri="http://schemas.openxmlformats.org/drawingml/2006/table">
            <a:tbl>
              <a:tblPr firstRow="1" firstCol="1" bandRow="1"/>
              <a:tblGrid>
                <a:gridCol w="1401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00B050"/>
                            </a:solidFill>
                            <a:prstDash val="solid"/>
                            <a:round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7.30 – 8.00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n w="5271" cap="flat" cmpd="sng" algn="ctr">
                            <a:solidFill>
                              <a:srgbClr val="00B050"/>
                            </a:solidFill>
                            <a:prstDash val="solid"/>
                            <a:round/>
                          </a:ln>
                          <a:solidFill>
                            <a:srgbClr val="00B05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Гостевание</a:t>
                      </a:r>
                      <a:r>
                        <a:rPr lang="ru-RU" sz="1400" b="1" dirty="0">
                          <a:ln w="5271" cap="flat" cmpd="sng" algn="ctr">
                            <a:solidFill>
                              <a:srgbClr val="00B050"/>
                            </a:solidFill>
                            <a:prstDash val="solid"/>
                            <a:round/>
                          </a:ln>
                          <a:solidFill>
                            <a:srgbClr val="00B05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«Мы звезда по имени….»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Участники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Дети, родители, воспитатели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Воспитатели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00B050"/>
                            </a:solidFill>
                            <a:prstDash val="solid"/>
                            <a:round/>
                          </a:ln>
                          <a:solidFill>
                            <a:srgbClr val="00B05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15.30 – 16.00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Музыкальный зал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00B050"/>
                            </a:solidFill>
                            <a:prstDash val="solid"/>
                            <a:round/>
                          </a:ln>
                          <a:solidFill>
                            <a:srgbClr val="00B05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Хореографический кружок «Конфетти»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Участники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Дети старшего дошкольного возраста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Денисенко Т.В. (музыкальный руководитель)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00B050"/>
                            </a:solidFill>
                            <a:prstDash val="solid"/>
                            <a:round/>
                          </a:ln>
                          <a:solidFill>
                            <a:srgbClr val="00B05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17.00 – 17.30	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Конференц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 зал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9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00B050"/>
                            </a:solidFill>
                            <a:prstDash val="solid"/>
                            <a:round/>
                          </a:ln>
                          <a:solidFill>
                            <a:srgbClr val="00B05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Презентация МАДОУ «Мы одна семья – целая Вселенная»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Участники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Дети, родители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Администрация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00B050"/>
                            </a:solidFill>
                            <a:prstDash val="solid"/>
                            <a:round/>
                          </a:ln>
                          <a:solidFill>
                            <a:srgbClr val="00B05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7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00B050"/>
                            </a:solidFill>
                            <a:prstDash val="solid"/>
                            <a:round/>
                          </a:ln>
                          <a:solidFill>
                            <a:srgbClr val="00B05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17.30 – 18.30	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Музыкальный 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зал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57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00B050"/>
                            </a:solidFill>
                            <a:prstDash val="solid"/>
                            <a:round/>
                          </a:ln>
                          <a:solidFill>
                            <a:srgbClr val="00B05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Благотворительный концерт «Здесь рождаются звезды»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Участники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 дошкольного возраста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Музыкальные руководители</a:t>
                      </a:r>
                    </a:p>
                  </a:txBody>
                  <a:tcPr marL="48344" marR="483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450965"/>
              </p:ext>
            </p:extLst>
          </p:nvPr>
        </p:nvGraphicFramePr>
        <p:xfrm>
          <a:off x="1043608" y="1268760"/>
          <a:ext cx="443352" cy="4785395"/>
        </p:xfrm>
        <a:graphic>
          <a:graphicData uri="http://schemas.openxmlformats.org/drawingml/2006/table">
            <a:tbl>
              <a:tblPr firstRow="1" bandRow="1"/>
              <a:tblGrid>
                <a:gridCol w="44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8539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800" b="1" dirty="0" smtClean="0">
                          <a:ln w="9208" cap="flat" cmpd="sng" algn="ctr">
                            <a:solidFill>
                              <a:srgbClr val="FFFFFF"/>
                            </a:solidFill>
                            <a:prstDash val="solid"/>
                            <a:round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ПОНЕДЕЛЬНИК        08.04.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18" marR="67918" marT="33959" marB="33959" vert="vert27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0"/>
            <a:ext cx="941761" cy="910732"/>
          </a:xfrm>
          <a:prstGeom prst="ellipse">
            <a:avLst/>
          </a:prstGeom>
          <a:noFill/>
          <a:ln w="63500" algn="in">
            <a:solidFill>
              <a:srgbClr val="F2F2F2"/>
            </a:solidFill>
            <a:round/>
            <a:headEnd/>
            <a:tailEnd/>
          </a:ln>
          <a:effectLst>
            <a:outerShdw dist="99190" dir="3011666" algn="ctr" rotWithShape="0">
              <a:srgbClr val="B2B2B2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626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Благотворительный акции\s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844164"/>
              </p:ext>
            </p:extLst>
          </p:nvPr>
        </p:nvGraphicFramePr>
        <p:xfrm>
          <a:off x="1043608" y="929841"/>
          <a:ext cx="443352" cy="4785395"/>
        </p:xfrm>
        <a:graphic>
          <a:graphicData uri="http://schemas.openxmlformats.org/drawingml/2006/table">
            <a:tbl>
              <a:tblPr firstRow="1" bandRow="1"/>
              <a:tblGrid>
                <a:gridCol w="44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8539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800" b="1" dirty="0" smtClean="0">
                          <a:ln w="9208" cap="flat" cmpd="sng" algn="ctr">
                            <a:solidFill>
                              <a:srgbClr val="FFFFFF"/>
                            </a:solidFill>
                            <a:prstDash val="solid"/>
                            <a:round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ВТОРНИК    09.04.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18" marR="67918" marT="33959" marB="33959" vert="vert27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3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49656"/>
              </p:ext>
            </p:extLst>
          </p:nvPr>
        </p:nvGraphicFramePr>
        <p:xfrm>
          <a:off x="2123728" y="980728"/>
          <a:ext cx="5753893" cy="4615280"/>
        </p:xfrm>
        <a:graphic>
          <a:graphicData uri="http://schemas.openxmlformats.org/drawingml/2006/table">
            <a:tbl>
              <a:tblPr firstRow="1" firstCol="1" bandRow="1"/>
              <a:tblGrid>
                <a:gridCol w="1365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8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n w="5271" cap="flat" cmpd="sng" algn="ctr">
                            <a:solidFill>
                              <a:srgbClr val="7030A0"/>
                            </a:solidFill>
                            <a:prstDash val="solid"/>
                            <a:round/>
                          </a:ln>
                          <a:solidFill>
                            <a:srgbClr val="B2A1C7"/>
                          </a:solidFill>
                          <a:effectLst/>
                          <a:latin typeface="Times New Roman"/>
                          <a:ea typeface="Times New Roman"/>
                        </a:rPr>
                        <a:t>9.00-10.00</a:t>
                      </a:r>
                      <a:endParaRPr lang="ru-RU" sz="140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Групповые помещения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7030A0"/>
                            </a:solidFill>
                            <a:prstDash val="solid"/>
                            <a:round/>
                          </a:ln>
                          <a:solidFill>
                            <a:srgbClr val="B2A1C7"/>
                          </a:solidFill>
                          <a:effectLst/>
                          <a:latin typeface="Times New Roman"/>
                          <a:ea typeface="Times New Roman"/>
                        </a:rPr>
                        <a:t>НОД</a:t>
                      </a:r>
                      <a:endParaRPr lang="ru-RU" sz="14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Участники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Дети, родители, воспитатели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Воспитатели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7030A0"/>
                            </a:solidFill>
                            <a:prstDash val="solid"/>
                            <a:round/>
                          </a:ln>
                          <a:solidFill>
                            <a:srgbClr val="B2A1C7"/>
                          </a:solidFill>
                          <a:effectLst/>
                          <a:latin typeface="Times New Roman"/>
                          <a:ea typeface="Times New Roman"/>
                        </a:rPr>
                        <a:t>15.30 – 16.30	</a:t>
                      </a:r>
                      <a:endParaRPr lang="ru-RU" sz="14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Групповые помещения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7030A0"/>
                            </a:solidFill>
                            <a:prstDash val="solid"/>
                            <a:round/>
                          </a:ln>
                          <a:solidFill>
                            <a:srgbClr val="B2A1C7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Групповая кружковая работа</a:t>
                      </a:r>
                      <a:endParaRPr lang="ru-RU" sz="14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Участники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Дети, родители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Воспитатели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0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7030A0"/>
                            </a:solidFill>
                            <a:prstDash val="solid"/>
                            <a:round/>
                          </a:ln>
                          <a:solidFill>
                            <a:srgbClr val="B2A1C7"/>
                          </a:solidFill>
                          <a:effectLst/>
                          <a:latin typeface="Times New Roman"/>
                          <a:ea typeface="Times New Roman"/>
                        </a:rPr>
                        <a:t>17.30 – 18.00	</a:t>
                      </a:r>
                      <a:endParaRPr lang="ru-RU" sz="14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Групповые помещения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0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7030A0"/>
                            </a:solidFill>
                            <a:prstDash val="solid"/>
                            <a:round/>
                          </a:ln>
                          <a:solidFill>
                            <a:srgbClr val="B2A1C7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Презентация семей </a:t>
                      </a:r>
                      <a:endParaRPr lang="ru-RU" sz="14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7030A0"/>
                            </a:solidFill>
                            <a:prstDash val="solid"/>
                            <a:round/>
                          </a:ln>
                          <a:solidFill>
                            <a:srgbClr val="B2A1C7"/>
                          </a:solidFill>
                          <a:effectLst/>
                          <a:latin typeface="Times New Roman"/>
                          <a:ea typeface="Times New Roman"/>
                        </a:rPr>
                        <a:t>«Звездная семейка»</a:t>
                      </a:r>
                      <a:endParaRPr lang="ru-RU" sz="14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Участники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Дети, родители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F497A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Воспитатели</a:t>
                      </a:r>
                    </a:p>
                  </a:txBody>
                  <a:tcPr marL="66126" marR="661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39963" y="1393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0"/>
            <a:ext cx="941761" cy="910732"/>
          </a:xfrm>
          <a:prstGeom prst="ellipse">
            <a:avLst/>
          </a:prstGeom>
          <a:noFill/>
          <a:ln w="63500" algn="in">
            <a:solidFill>
              <a:srgbClr val="F2F2F2"/>
            </a:solidFill>
            <a:round/>
            <a:headEnd/>
            <a:tailEnd/>
          </a:ln>
          <a:effectLst>
            <a:outerShdw dist="99190" dir="3011666" algn="ctr" rotWithShape="0">
              <a:srgbClr val="B2B2B2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74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Благотворительный акции\s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771244"/>
              </p:ext>
            </p:extLst>
          </p:nvPr>
        </p:nvGraphicFramePr>
        <p:xfrm>
          <a:off x="1043608" y="885085"/>
          <a:ext cx="443352" cy="4785395"/>
        </p:xfrm>
        <a:graphic>
          <a:graphicData uri="http://schemas.openxmlformats.org/drawingml/2006/table">
            <a:tbl>
              <a:tblPr firstRow="1" bandRow="1"/>
              <a:tblGrid>
                <a:gridCol w="44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8539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800" b="1" dirty="0" smtClean="0">
                          <a:ln w="9208" cap="flat" cmpd="sng" algn="ctr">
                            <a:solidFill>
                              <a:srgbClr val="FFFFFF"/>
                            </a:solidFill>
                            <a:prstDash val="solid"/>
                            <a:round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СРЕДА    10.04.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18" marR="67918" marT="33959" marB="33959" vert="vert27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79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39963" y="1393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ru-RU" altLang="ru-RU" sz="6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756152"/>
              </p:ext>
            </p:extLst>
          </p:nvPr>
        </p:nvGraphicFramePr>
        <p:xfrm>
          <a:off x="1979712" y="533744"/>
          <a:ext cx="5598778" cy="5359024"/>
        </p:xfrm>
        <a:graphic>
          <a:graphicData uri="http://schemas.openxmlformats.org/drawingml/2006/table">
            <a:tbl>
              <a:tblPr firstRow="1" firstCol="1" bandRow="1"/>
              <a:tblGrid>
                <a:gridCol w="1638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Спортивный зал</a:t>
                      </a:r>
                      <a:endParaRPr lang="ru-RU" sz="1400">
                        <a:solidFill>
                          <a:srgbClr val="E36C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НОД Физкультурное развитие</a:t>
                      </a:r>
                      <a:endParaRPr lang="ru-RU" sz="1400">
                        <a:solidFill>
                          <a:srgbClr val="E36C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5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9.00 – 9.15 </a:t>
                      </a: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(группа № </a:t>
                      </a:r>
                      <a:r>
                        <a:rPr lang="ru-RU" sz="14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9.25 – 9.50 </a:t>
                      </a: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(группа № </a:t>
                      </a:r>
                      <a:r>
                        <a:rPr lang="ru-RU" sz="14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10.00 – 10.20 </a:t>
                      </a: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(группа № </a:t>
                      </a:r>
                      <a:r>
                        <a:rPr lang="ru-RU" sz="14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10.30 – 11.00</a:t>
                      </a: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 (группа № </a:t>
                      </a:r>
                      <a:r>
                        <a:rPr lang="ru-RU" sz="1400" b="1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Строганова В.М.</a:t>
                      </a: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 (инструктор по ФК)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solidFill>
                          <a:srgbClr val="E36C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E36C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Музыкальный зал</a:t>
                      </a:r>
                      <a:endParaRPr lang="ru-RU" sz="1400" dirty="0">
                        <a:solidFill>
                          <a:srgbClr val="E36C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НОД Музыкальное развитие</a:t>
                      </a:r>
                      <a:endParaRPr lang="ru-RU" sz="1400" dirty="0">
                        <a:solidFill>
                          <a:srgbClr val="E36C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579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9.00 – 9.15</a:t>
                      </a: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 (группа № </a:t>
                      </a:r>
                      <a:r>
                        <a:rPr lang="ru-RU" sz="1400" b="1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9.25 – 9.50</a:t>
                      </a: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(группа № </a:t>
                      </a:r>
                      <a:r>
                        <a:rPr lang="ru-RU" sz="1400" b="1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10.00 – 10.20</a:t>
                      </a: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(группа № </a:t>
                      </a:r>
                      <a:r>
                        <a:rPr lang="ru-RU" sz="1400" b="1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10.30 – 11.00</a:t>
                      </a: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(группа № </a:t>
                      </a:r>
                      <a:r>
                        <a:rPr lang="ru-RU" sz="1400" b="1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Корнилова С.В.</a:t>
                      </a: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 (музыкальный руководитель)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00B050"/>
                            </a:solidFill>
                            <a:prstDash val="solid"/>
                            <a:round/>
                          </a:ln>
                          <a:solidFill>
                            <a:srgbClr val="C2D69B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E36C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4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Технология «Клубный час» с </a:t>
                      </a:r>
                      <a:r>
                        <a:rPr lang="ru-RU" sz="1400" b="1" dirty="0" smtClean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участием </a:t>
                      </a: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родителей</a:t>
                      </a:r>
                      <a:endParaRPr lang="ru-RU" sz="1400" dirty="0">
                        <a:solidFill>
                          <a:srgbClr val="E36C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9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E36C0A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15.30 – 16.30</a:t>
                      </a: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solidFill>
                          <a:srgbClr val="E36C0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607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Творческая мастерская, </a:t>
                      </a:r>
                      <a:r>
                        <a:rPr lang="ru-RU" sz="1400" dirty="0" err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конференц</a:t>
                      </a: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 зал, студия кружков и секций, кабинет психолога, групповые помещения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Участники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Дети старшего дошкольного возраста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1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Воспитатели, родители</a:t>
                      </a:r>
                    </a:p>
                  </a:txBody>
                  <a:tcPr marL="34194" marR="3419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0"/>
            <a:ext cx="941761" cy="910732"/>
          </a:xfrm>
          <a:prstGeom prst="ellipse">
            <a:avLst/>
          </a:prstGeom>
          <a:noFill/>
          <a:ln w="63500" algn="in">
            <a:solidFill>
              <a:srgbClr val="F2F2F2"/>
            </a:solidFill>
            <a:round/>
            <a:headEnd/>
            <a:tailEnd/>
          </a:ln>
          <a:effectLst>
            <a:outerShdw dist="99190" dir="3011666" algn="ctr" rotWithShape="0">
              <a:srgbClr val="B2B2B2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738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Благотворительный акции\s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134424"/>
              </p:ext>
            </p:extLst>
          </p:nvPr>
        </p:nvGraphicFramePr>
        <p:xfrm>
          <a:off x="1043608" y="764704"/>
          <a:ext cx="443352" cy="4785395"/>
        </p:xfrm>
        <a:graphic>
          <a:graphicData uri="http://schemas.openxmlformats.org/drawingml/2006/table">
            <a:tbl>
              <a:tblPr firstRow="1" bandRow="1"/>
              <a:tblGrid>
                <a:gridCol w="44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8539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800" b="1" dirty="0" smtClean="0">
                          <a:ln w="9208" cap="flat" cmpd="sng" algn="ctr">
                            <a:solidFill>
                              <a:srgbClr val="FFFFFF"/>
                            </a:solidFill>
                            <a:prstDash val="solid"/>
                            <a:round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ЧЕТВЕРГ    11.04.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18" marR="67918" marT="33959" marB="33959" vert="vert27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52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570459"/>
              </p:ext>
            </p:extLst>
          </p:nvPr>
        </p:nvGraphicFramePr>
        <p:xfrm>
          <a:off x="1835696" y="228600"/>
          <a:ext cx="6048672" cy="6400800"/>
        </p:xfrm>
        <a:graphic>
          <a:graphicData uri="http://schemas.openxmlformats.org/drawingml/2006/table">
            <a:tbl>
              <a:tblPr firstRow="1" firstCol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Спортивный зал</a:t>
                      </a:r>
                      <a:endParaRPr lang="ru-RU" sz="140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НОД Физкультурное развитие</a:t>
                      </a:r>
                      <a:endParaRPr lang="ru-RU" sz="140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591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14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9.00 – 9.15 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(группа № </a:t>
                      </a:r>
                      <a:r>
                        <a:rPr lang="ru-RU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9.25 – 9.50 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(группа № </a:t>
                      </a:r>
                      <a:r>
                        <a:rPr lang="ru-RU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10.00 – 10.20 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(группа № </a:t>
                      </a:r>
                      <a:r>
                        <a:rPr lang="ru-RU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10.30 – 11.00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 (группа № </a:t>
                      </a:r>
                      <a:r>
                        <a:rPr lang="ru-RU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Моисеева Е.А.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 (инструктор по ФК)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Музыкальный зал</a:t>
                      </a:r>
                      <a:endParaRPr lang="ru-RU" sz="14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НОД Музыкальное развитие</a:t>
                      </a:r>
                      <a:endParaRPr lang="ru-RU" sz="14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9296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9.00 – 9.20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 (группа № </a:t>
                      </a:r>
                      <a:r>
                        <a:rPr lang="ru-RU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9.30 – 9.45 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(группа № </a:t>
                      </a:r>
                      <a:r>
                        <a:rPr lang="ru-RU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9.55 – 10.20 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(группа № </a:t>
                      </a:r>
                      <a:r>
                        <a:rPr lang="ru-RU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10.30 – 11.00 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(группа № </a:t>
                      </a:r>
                      <a:r>
                        <a:rPr lang="ru-RU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Денисенко Т.В.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 (музыкальный руководитель)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9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00B050"/>
                            </a:solidFill>
                            <a:prstDash val="solid"/>
                            <a:round/>
                          </a:ln>
                          <a:solidFill>
                            <a:srgbClr val="C2D69B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9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Кружки и секции</a:t>
                      </a:r>
                      <a:endParaRPr lang="ru-RU" sz="14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718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15.30 – 16.00 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Спортивная секция «Фитнес-</a:t>
                      </a:r>
                      <a:r>
                        <a:rPr lang="ru-RU" sz="1400" dirty="0" err="1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микс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(спортивный зал)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78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15.30 – 16.00 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Секция по обучению плаванию «Русалочка» (бассейн)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78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16.20 – 16.50 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Вокальный кружок «Цветики» (музыкальный зал)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99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00B050"/>
                            </a:solidFill>
                            <a:prstDash val="solid"/>
                            <a:round/>
                          </a:ln>
                          <a:solidFill>
                            <a:srgbClr val="C2D69B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8688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17.30 – 18.30</a:t>
                      </a:r>
                      <a:endParaRPr lang="ru-RU" sz="14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Научная конференция по итогам участия в конкурсе </a:t>
                      </a:r>
                      <a:endParaRPr lang="ru-RU" sz="14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«Первые шаги в науку» </a:t>
                      </a:r>
                      <a:endParaRPr lang="ru-RU" sz="14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400" dirty="0" err="1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Конференц</a:t>
                      </a:r>
                      <a:r>
                        <a:rPr lang="ru-RU" sz="1400" b="1" dirty="0">
                          <a:ln w="5271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</a:ln>
                          <a:solidFill>
                            <a:srgbClr val="FF00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зал)	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7927" marR="27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0"/>
            <a:ext cx="941761" cy="910732"/>
          </a:xfrm>
          <a:prstGeom prst="ellipse">
            <a:avLst/>
          </a:prstGeom>
          <a:noFill/>
          <a:ln w="63500" algn="in">
            <a:solidFill>
              <a:srgbClr val="F2F2F2"/>
            </a:solidFill>
            <a:round/>
            <a:headEnd/>
            <a:tailEnd/>
          </a:ln>
          <a:effectLst>
            <a:outerShdw dist="99190" dir="3011666" algn="ctr" rotWithShape="0">
              <a:srgbClr val="B2B2B2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7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Благотворительный акции\s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796935"/>
              </p:ext>
            </p:extLst>
          </p:nvPr>
        </p:nvGraphicFramePr>
        <p:xfrm>
          <a:off x="1043608" y="764704"/>
          <a:ext cx="443352" cy="4785395"/>
        </p:xfrm>
        <a:graphic>
          <a:graphicData uri="http://schemas.openxmlformats.org/drawingml/2006/table">
            <a:tbl>
              <a:tblPr firstRow="1" bandRow="1"/>
              <a:tblGrid>
                <a:gridCol w="44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8539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800" b="1" dirty="0" smtClean="0">
                          <a:ln w="9208" cap="flat" cmpd="sng" algn="ctr">
                            <a:solidFill>
                              <a:srgbClr val="FFFFFF"/>
                            </a:solidFill>
                            <a:prstDash val="solid"/>
                            <a:round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ПЯТНИЦА    12.04.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18" marR="67918" marT="33959" marB="33959" vert="vert27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478103"/>
              </p:ext>
            </p:extLst>
          </p:nvPr>
        </p:nvGraphicFramePr>
        <p:xfrm>
          <a:off x="2242184" y="764704"/>
          <a:ext cx="4994111" cy="4680520"/>
        </p:xfrm>
        <a:graphic>
          <a:graphicData uri="http://schemas.openxmlformats.org/drawingml/2006/table">
            <a:tbl>
              <a:tblPr firstRow="1" firstCol="1" bandRow="1"/>
              <a:tblGrid>
                <a:gridCol w="1617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7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n w="5271" cap="flat" cmpd="sng" algn="ctr">
                            <a:solidFill>
                              <a:srgbClr val="4579B8"/>
                            </a:solidFill>
                            <a:prstDash val="solid"/>
                            <a:round/>
                          </a:ln>
                          <a:gradFill>
                            <a:gsLst>
                              <a:gs pos="0">
                                <a:srgbClr val="BED3F9"/>
                              </a:gs>
                              <a:gs pos="9000">
                                <a:srgbClr val="9EC1FF"/>
                              </a:gs>
                              <a:gs pos="50000">
                                <a:srgbClr val="003692"/>
                              </a:gs>
                              <a:gs pos="79000">
                                <a:srgbClr val="9EC1FF"/>
                              </a:gs>
                              <a:gs pos="100000">
                                <a:srgbClr val="BED3F9"/>
                              </a:gs>
                            </a:gsLst>
                            <a:lin ang="5400000" scaled="0"/>
                          </a:gradFill>
                          <a:effectLst/>
                          <a:latin typeface="Times New Roman"/>
                          <a:ea typeface="Times New Roman"/>
                        </a:rPr>
                        <a:t>9.30 – 10.30</a:t>
                      </a:r>
                      <a:endParaRPr lang="ru-RU" sz="140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Спортивный зал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4579B8"/>
                            </a:solidFill>
                            <a:prstDash val="solid"/>
                            <a:round/>
                          </a:ln>
                          <a:gradFill>
                            <a:gsLst>
                              <a:gs pos="0">
                                <a:srgbClr val="BED3F9"/>
                              </a:gs>
                              <a:gs pos="9000">
                                <a:srgbClr val="9EC1FF"/>
                              </a:gs>
                              <a:gs pos="50000">
                                <a:srgbClr val="003692"/>
                              </a:gs>
                              <a:gs pos="79000">
                                <a:srgbClr val="9EC1FF"/>
                              </a:gs>
                              <a:gs pos="100000">
                                <a:srgbClr val="BED3F9"/>
                              </a:gs>
                            </a:gsLst>
                            <a:lin ang="5400000" scaled="0"/>
                          </a:gra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Образовательное событие (дети + родители) ко Дню космонавтики.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Участники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 № 13,11,7,9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Специалисты, воспитатели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0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4579B8"/>
                            </a:solidFill>
                            <a:prstDash val="solid"/>
                            <a:round/>
                          </a:ln>
                          <a:gradFill>
                            <a:gsLst>
                              <a:gs pos="0">
                                <a:srgbClr val="BED3F9"/>
                              </a:gs>
                              <a:gs pos="9000">
                                <a:srgbClr val="9EC1FF"/>
                              </a:gs>
                              <a:gs pos="50000">
                                <a:srgbClr val="003692"/>
                              </a:gs>
                              <a:gs pos="79000">
                                <a:srgbClr val="9EC1FF"/>
                              </a:gs>
                              <a:gs pos="100000">
                                <a:srgbClr val="BED3F9"/>
                              </a:gs>
                            </a:gsLst>
                            <a:lin ang="5400000" scaled="0"/>
                          </a:gra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17.30 – 18.30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Конференц</a:t>
                      </a:r>
                      <a:r>
                        <a:rPr lang="ru-RU" sz="14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 зал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4579B8"/>
                            </a:solidFill>
                            <a:prstDash val="solid"/>
                            <a:round/>
                          </a:ln>
                          <a:gradFill>
                            <a:gsLst>
                              <a:gs pos="0">
                                <a:srgbClr val="BED3F9"/>
                              </a:gs>
                              <a:gs pos="9000">
                                <a:srgbClr val="9EC1FF"/>
                              </a:gs>
                              <a:gs pos="50000">
                                <a:srgbClr val="003692"/>
                              </a:gs>
                              <a:gs pos="79000">
                                <a:srgbClr val="9EC1FF"/>
                              </a:gs>
                              <a:gs pos="100000">
                                <a:srgbClr val="BED3F9"/>
                              </a:gs>
                            </a:gsLst>
                            <a:lin ang="5400000" scaled="0"/>
                          </a:gra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Благотворительная акция 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 w="5271" cap="flat" cmpd="sng" algn="ctr">
                            <a:solidFill>
                              <a:srgbClr val="4579B8"/>
                            </a:solidFill>
                            <a:prstDash val="solid"/>
                            <a:round/>
                          </a:ln>
                          <a:gradFill>
                            <a:gsLst>
                              <a:gs pos="0">
                                <a:srgbClr val="BED3F9"/>
                              </a:gs>
                              <a:gs pos="9000">
                                <a:srgbClr val="9EC1FF"/>
                              </a:gs>
                              <a:gs pos="50000">
                                <a:srgbClr val="003692"/>
                              </a:gs>
                              <a:gs pos="79000">
                                <a:srgbClr val="9EC1FF"/>
                              </a:gs>
                              <a:gs pos="100000">
                                <a:srgbClr val="BED3F9"/>
                              </a:gs>
                            </a:gsLst>
                            <a:lin ang="5400000" scaled="0"/>
                          </a:gra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«От мамы к маме»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Участники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 желающие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Методисты.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0"/>
            <a:ext cx="941761" cy="910732"/>
          </a:xfrm>
          <a:prstGeom prst="ellipse">
            <a:avLst/>
          </a:prstGeom>
          <a:noFill/>
          <a:ln w="63500" algn="in">
            <a:solidFill>
              <a:srgbClr val="F2F2F2"/>
            </a:solidFill>
            <a:round/>
            <a:headEnd/>
            <a:tailEnd/>
          </a:ln>
          <a:effectLst>
            <a:outerShdw dist="99190" dir="3011666" algn="ctr" rotWithShape="0">
              <a:srgbClr val="B2B2B2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34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Благотворительный акции\s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0"/>
            <a:ext cx="941761" cy="910732"/>
          </a:xfrm>
          <a:prstGeom prst="ellipse">
            <a:avLst/>
          </a:prstGeom>
          <a:noFill/>
          <a:ln w="63500" algn="in">
            <a:solidFill>
              <a:srgbClr val="F2F2F2"/>
            </a:solidFill>
            <a:round/>
            <a:headEnd/>
            <a:tailEnd/>
          </a:ln>
          <a:effectLst>
            <a:outerShdw dist="99190" dir="3011666" algn="ctr" rotWithShape="0">
              <a:srgbClr val="B2B2B2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24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524</Words>
  <Application>Microsoft Office PowerPoint</Application>
  <PresentationFormat>Экран (4:3)</PresentationFormat>
  <Paragraphs>193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Тема Office</vt:lpstr>
      <vt:lpstr>Неделя открытых дверей  08.04.-12.04.2019 г</vt:lpstr>
      <vt:lpstr>Программа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открытых дверей  08.04.-12.04.2019 г</dc:title>
  <dc:creator>Наташа</dc:creator>
  <cp:lastModifiedBy>мой</cp:lastModifiedBy>
  <cp:revision>22</cp:revision>
  <dcterms:created xsi:type="dcterms:W3CDTF">2019-04-08T04:58:40Z</dcterms:created>
  <dcterms:modified xsi:type="dcterms:W3CDTF">2021-03-01T14:55:07Z</dcterms:modified>
</cp:coreProperties>
</file>